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Critical Gap in Rehabilitation Recovery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5094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9C9283">
              <a:alpha val="50000"/>
            </a:srgbClr>
          </a:solidFill>
          <a:ln w="7620">
            <a:solidFill>
              <a:srgbClr val="827869"/>
            </a:solidFill>
            <a:prstDash val="solid"/>
          </a:ln>
          <a:effectLst>
            <a:outerShdw sx="100000" sy="100000" kx="0" ky="0" algn="bl" rotWithShape="0" blurRad="0" dist="20320" dir="2700000">
              <a:srgbClr val="827869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2889528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70% Non-Adherence Crisis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4276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Patients abandon prescribed home exercise programmes, severely compromising recovery outcomes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9C9283">
              <a:alpha val="50000"/>
            </a:srgbClr>
          </a:solidFill>
          <a:ln w="7620">
            <a:solidFill>
              <a:srgbClr val="827869"/>
            </a:solidFill>
            <a:prstDash val="solid"/>
          </a:ln>
          <a:effectLst>
            <a:outerShdw sx="100000" sy="100000" kx="0" ky="0" algn="bl" rotWithShape="0" blurRad="0" dist="20320" dir="2700000">
              <a:srgbClr val="827869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06182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Monotonous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3427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Traditional rehabilitation lacks engagement and immediate feedback, leading to patient disillusionment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9C9283">
              <a:alpha val="50000"/>
            </a:srgbClr>
          </a:solidFill>
          <a:ln w="7620">
            <a:solidFill>
              <a:srgbClr val="827869"/>
            </a:solidFill>
            <a:prstDash val="solid"/>
          </a:ln>
          <a:effectLst>
            <a:outerShdw sx="100000" sy="100000" kx="0" ky="0" algn="bl" rotWithShape="0" blurRad="0" dist="20320" dir="2700000">
              <a:srgbClr val="827869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14624" y="588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Access Inequality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Rural and underserved communities face significant barriers to professional rehabilitation support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1616"/>
            <a:ext cx="1076384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Future of Rehabilitation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1133951" y="318861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Bridging the critical gap between clinical treatment and successful home recovery—ensuring no patient is left behind in their journey to full mobility.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33462"/>
            <a:ext cx="30480" cy="1236107"/>
          </a:xfrm>
          <a:prstGeom prst="rect">
            <a:avLst/>
          </a:prstGeom>
          <a:solidFill>
            <a:srgbClr val="9C9283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424720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9C9283">
              <a:alpha val="50000"/>
            </a:srgbClr>
          </a:solidFill>
          <a:ln w="7620">
            <a:solidFill>
              <a:srgbClr val="827869"/>
            </a:solidFill>
            <a:prstDash val="solid"/>
          </a:ln>
          <a:effectLst>
            <a:outerShdw sx="100000" sy="100000" kx="0" ky="0" algn="bl" rotWithShape="0" blurRad="0" dist="20320" dir="2700000">
              <a:srgbClr val="827869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1028224" y="4659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Request Live Demo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5149572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Experience our platform's core functionality and see real-time motion tracking in action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4424720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9C9283">
              <a:alpha val="50000"/>
            </a:srgbClr>
          </a:solidFill>
          <a:ln w="7620">
            <a:solidFill>
              <a:srgbClr val="827869"/>
            </a:solidFill>
            <a:prstDash val="solid"/>
          </a:ln>
          <a:effectLst>
            <a:outerShdw sx="100000" sy="100000" kx="0" ky="0" algn="bl" rotWithShape="0" blurRad="0" dist="20320" dir="2700000">
              <a:srgbClr val="827869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662982" y="4659154"/>
            <a:ext cx="3431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Launch Pilot Programme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514957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Partner with us to deploy targeted trials and measure tangible patient outcome improvements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3649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Ready to revolutionise patient recovery? Let's discuss your implementation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11594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Healthcare Impact: A Cascading Crisis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3267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Compromised Recovery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Non-adherence directly correlates with delayed healing and reduced treatment efficacy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Escalating Costs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Poor compliance leads to complications, re-injuries, and expensive secondary interventions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Therapist Burnout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Valuable clinical time wasted on routine monitoring rather than high-impact patient care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Care Continuity Gap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Current systems fail to bridge the critical transition from clinic to home recovery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355" y="792718"/>
            <a:ext cx="7578090" cy="2097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BrokenKneeCaps: Revolutionising Rehabilitation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69355" y="3449360"/>
            <a:ext cx="2161818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Interactive Gamification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69355" y="4372213"/>
            <a:ext cx="2161818" cy="250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Transform tedious exercises into engaging, achievement-driven experiences that motivate consistent participation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84575" y="3449360"/>
            <a:ext cx="2161818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Universal Accessibility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984575" y="4372213"/>
            <a:ext cx="2161818" cy="2863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Leverages ubiquitous smartphone and webcam technology to deliver professional-grade rehabilitation anywhere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699796" y="3449360"/>
            <a:ext cx="2161818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Seamless Remote Care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699796" y="4372213"/>
            <a:ext cx="2161818" cy="2863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Enables continuous therapist-patient connection through intelligent monitoring and real-time intervention capabilities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25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Patient Journey: Three Steps to Recovery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20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775347"/>
            <a:ext cx="36647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2949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Motion Capture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440073"/>
            <a:ext cx="36647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Advanced pose estimation technology analyses joint movements through standard device cameras, creating precise biomechanical data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420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775347"/>
            <a:ext cx="3664863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2949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Instant Feedback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440073"/>
            <a:ext cx="3664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Real-time comparison against clinical protocols provides immediate visual cues—green for correct form, red for adjustment needed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6514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006465"/>
            <a:ext cx="7556421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6180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Gamified Progress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6711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Points, challenges, and achievements drive engagement whilst intelligent voice assistance provides encouraging, corrective guidance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73400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Advanced Patient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2EDE5"/>
          </a:solidFill>
          <a:ln w="7620">
            <a:solidFill>
              <a:srgbClr val="9C9283"/>
            </a:solidFill>
            <a:prstDash val="solid"/>
          </a:ln>
          <a:effectLst>
            <a:outerShdw sx="100000" sy="100000" kx="0" ky="0" algn="bl" rotWithShape="0" blurRad="0" dist="20320" dir="2700000">
              <a:srgbClr val="9c9283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C928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2192060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3435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Automated Rep Counting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Eliminates manual tracking with precision AI-powered repetition detection and validation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808798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2EDE5"/>
          </a:solidFill>
          <a:ln w="7620">
            <a:solidFill>
              <a:srgbClr val="9C9283"/>
            </a:solidFill>
            <a:prstDash val="solid"/>
          </a:ln>
          <a:effectLst>
            <a:outerShdw sx="100000" sy="100000" kx="0" ky="0" algn="bl" rotWithShape="0" blurRad="0" dist="20320" dir="2700000">
              <a:srgbClr val="9c9283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7662982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C928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48" y="2192060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ROM Measurement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44090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Quantifies range of motion improvements with clinical-grade accuracy for objective progress tracking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627959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F2EDE5"/>
          </a:solidFill>
          <a:ln w="7620">
            <a:solidFill>
              <a:srgbClr val="9C9283"/>
            </a:solidFill>
            <a:prstDash val="solid"/>
          </a:ln>
          <a:effectLst>
            <a:outerShdw sx="100000" sy="100000" kx="0" ky="0" algn="bl" rotWithShape="0" blurRad="0" dist="20320" dir="2700000">
              <a:srgbClr val="9c9283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1028224" y="486239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C928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5011222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769650"/>
            <a:ext cx="30434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Progress Visualisation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260068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Comprehensive analytics dashboard showcasing adherence rates, performance trends, and recovery milestones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627959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F2EDE5"/>
          </a:solidFill>
          <a:ln w="7620">
            <a:solidFill>
              <a:srgbClr val="9C9283"/>
            </a:solidFill>
            <a:prstDash val="solid"/>
          </a:ln>
          <a:effectLst>
            <a:outerShdw sx="100000" sy="100000" kx="0" ky="0" algn="bl" rotWithShape="0" blurRad="0" dist="20320" dir="2700000">
              <a:srgbClr val="9c9283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7662982" y="486239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C928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5011222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769650"/>
            <a:ext cx="3058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Multi-Modal Feedback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260068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Audio and visual cues guide proper form whilst preventing injury through intelligent movement analysis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Therapist Command Centre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988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017306" y="2676763"/>
            <a:ext cx="3898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Population Health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16718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Risk-stratified patient panels with instant identification of non-adherent cases requiring intervention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34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17306" y="4424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Granular Analytics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9149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Comprehensive insights including adherence patterns, ROM progression curves, and form error heat maps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0943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017306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Remote Prescription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6626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Seamless protocol customisation and deployment directly through the platform interface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79239"/>
            <a:ext cx="10817900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Enterprise-Grade Technology Architecture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2929771" y="1658660"/>
            <a:ext cx="2192536" cy="1550432"/>
          </a:xfrm>
          <a:prstGeom prst="roundRect">
            <a:avLst>
              <a:gd name="adj" fmla="val 57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9050" dir="2700000">
              <a:srgbClr val="ccc4b8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3877985" y="2248733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5332928" y="1869281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Client Layer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5332928" y="2324576"/>
            <a:ext cx="8349615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React Native/Flutter cross-platform framework with MediaPipe pose estimation for real-time on-device processing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227558" y="3199567"/>
            <a:ext cx="8560356" cy="11430"/>
          </a:xfrm>
          <a:prstGeom prst="roundRect">
            <a:avLst>
              <a:gd name="adj" fmla="val 774005"/>
            </a:avLst>
          </a:prstGeom>
          <a:solidFill>
            <a:srgbClr val="E6DED2"/>
          </a:solidFill>
          <a:ln/>
        </p:spPr>
      </p:sp>
      <p:sp>
        <p:nvSpPr>
          <p:cNvPr id="8" name="Shape 6"/>
          <p:cNvSpPr/>
          <p:nvPr/>
        </p:nvSpPr>
        <p:spPr>
          <a:xfrm>
            <a:off x="1833443" y="3314343"/>
            <a:ext cx="4385191" cy="1550432"/>
          </a:xfrm>
          <a:prstGeom prst="roundRect">
            <a:avLst>
              <a:gd name="adj" fmla="val 57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9050" dir="2700000">
              <a:srgbClr val="ccc4b8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3877985" y="3904417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6429256" y="3524964"/>
            <a:ext cx="298418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Backend Infrastructure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6429256" y="3980259"/>
            <a:ext cx="7253287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Scalable microservices architecture deployed on Google Cloud/AWS with NoSQL database optimisation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6323886" y="4855250"/>
            <a:ext cx="7464028" cy="11430"/>
          </a:xfrm>
          <a:prstGeom prst="roundRect">
            <a:avLst>
              <a:gd name="adj" fmla="val 774005"/>
            </a:avLst>
          </a:prstGeom>
          <a:solidFill>
            <a:srgbClr val="E6DED2"/>
          </a:solidFill>
          <a:ln/>
        </p:spPr>
      </p:sp>
      <p:sp>
        <p:nvSpPr>
          <p:cNvPr id="13" name="Shape 11"/>
          <p:cNvSpPr/>
          <p:nvPr/>
        </p:nvSpPr>
        <p:spPr>
          <a:xfrm>
            <a:off x="737235" y="4970026"/>
            <a:ext cx="6577965" cy="1550432"/>
          </a:xfrm>
          <a:prstGeom prst="roundRect">
            <a:avLst>
              <a:gd name="adj" fmla="val 57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9050" dir="2700000">
              <a:srgbClr val="ccc4b8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3878104" y="5560100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525822" y="5180647"/>
            <a:ext cx="289310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Security &amp; Compliance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525822" y="5635943"/>
            <a:ext cx="615672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End-to-end encryption, robust access controls, and full HIPAA/GDPR compliance framework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37235" y="6757392"/>
            <a:ext cx="13155930" cy="894993"/>
          </a:xfrm>
          <a:prstGeom prst="roundRect">
            <a:avLst>
              <a:gd name="adj" fmla="val 9885"/>
            </a:avLst>
          </a:prstGeom>
          <a:solidFill>
            <a:srgbClr val="B6D6FC"/>
          </a:solidFill>
          <a:ln/>
        </p:spPr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857" y="7087791"/>
            <a:ext cx="263247" cy="210622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421725" y="7020639"/>
            <a:ext cx="1226081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Built for healthcare scale with enterprise security standards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8980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Development Roadmap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96308"/>
            <a:ext cx="30480" cy="5599271"/>
          </a:xfrm>
          <a:prstGeom prst="roundRect">
            <a:avLst>
              <a:gd name="adj" fmla="val 31255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13621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18963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7145119" y="19388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702957" y="1974175"/>
            <a:ext cx="34781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Phase 1: MVP Foundation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464594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Core prototype with single exercise focus, accurate repetition counting, and basic visual feedback systems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49710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2571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145119" y="32996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35060"/>
            <a:ext cx="3756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Phase 2: Engagement Layer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3825478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Full gamification suite with points, achievements, ROM tracking, and comprehensive exercise timing metrics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67010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430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145119" y="4472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72352" y="4508063"/>
            <a:ext cx="4508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Phase 3: Professional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98482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Secure therapist dashboard, advanced data visualisation, and remote protocol management capabilities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431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6032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145119" y="5645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681067"/>
            <a:ext cx="3478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Phase 4: AI Enhancement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9270" y="6171486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Machine learning-powered feedback refinement, secure messaging, and seamless EMR system integration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6171"/>
            <a:ext cx="8178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Market Impact &amp; Opportunity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3610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£50B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66418" y="4195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Global Market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76549"/>
            <a:ext cx="29806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Physical therapy market rapidly transitioning to digital solutions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057888" y="3163610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85%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30516" y="4195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Cost Reduction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057888" y="4776549"/>
            <a:ext cx="298061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Potential decrease in repeat interventions through improved compliance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021925"/>
            <a:ext cx="3586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Transformative Outcomes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60306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Accelerated recovery rates through consistent adherence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4081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Reduced re-injury incidents via proper form guidance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50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Decreased healthcare expenditure for providers and patients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65546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Enhanced quality of life through accessible, effective rehabilitation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2025-08-28T10:06:57Z</dcterms:created>
  <dcterms:modified xsi:type="dcterms:W3CDTF">2025-08-28T10:06:57Z</dcterms:modified>
</cp:coreProperties>
</file>